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2"/>
  </p:notesMasterIdLst>
  <p:sldIdLst>
    <p:sldId id="256" r:id="rId5"/>
    <p:sldId id="258" r:id="rId6"/>
    <p:sldId id="267" r:id="rId7"/>
    <p:sldId id="271" r:id="rId8"/>
    <p:sldId id="270" r:id="rId9"/>
    <p:sldId id="272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77920"/>
  </p:normalViewPr>
  <p:slideViewPr>
    <p:cSldViewPr snapToGrid="0" snapToObjects="1">
      <p:cViewPr>
        <p:scale>
          <a:sx n="109" d="100"/>
          <a:sy n="109" d="100"/>
        </p:scale>
        <p:origin x="9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99792-2099-9144-B7AD-A1D2EDECDDA0}" type="datetimeFigureOut">
              <a:rPr lang="en-US" smtClean="0"/>
              <a:t>3/16/22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5ACB7-1526-8C4A-8D00-52562D023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86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5ACB7-1526-8C4A-8D00-52562D0239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24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Lil </a:t>
            </a:r>
            <a:r>
              <a:rPr lang="en-US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 is a Grammy award winner, but when Old Town Road was released in 2019, he wasn’t. 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5ACB7-1526-8C4A-8D00-52562D0239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17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7F7F7F"/>
                </a:solidFill>
              </a:rPr>
              <a:t>Parallel coordinates and </a:t>
            </a:r>
            <a:r>
              <a:rPr lang="en-US" sz="1200" dirty="0" err="1">
                <a:solidFill>
                  <a:srgbClr val="7F7F7F"/>
                </a:solidFill>
              </a:rPr>
              <a:t>RadViz</a:t>
            </a:r>
            <a:r>
              <a:rPr lang="en-US" sz="1200" dirty="0">
                <a:solidFill>
                  <a:srgbClr val="7F7F7F"/>
                </a:solidFill>
              </a:rPr>
              <a:t> charts for artist features, top-left and bottom-left, respectively; and for audio features, top-right and bottom-right.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7F7F7F"/>
                </a:solidFill>
              </a:rPr>
              <a:t>Feature importance of (a) all features, (b) audio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5ACB7-1526-8C4A-8D00-52562D0239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35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rtl="0" eaLnBrk="1" fontAlgn="t" latinLnBrk="0" hangingPunct="1"/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Datasets:</a:t>
                </a:r>
              </a:p>
              <a:p>
                <a:pPr rtl="0" eaLnBrk="1" fontAlgn="t" latinLnBrk="0" hangingPunct="1"/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Global-1: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Global charts, success </a:t>
                </a:r>
                <a14:m>
                  <m:oMath xmlns:m="http://schemas.openxmlformats.org/officeDocument/2006/math">
                    <m:r>
                      <a:rPr lang="en-US" sz="1200" b="0" i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rPr>
                      <m:t>≥</m:t>
                    </m:r>
                  </m:oMath>
                </a14:m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1 months charted</a:t>
                </a:r>
              </a:p>
              <a:p>
                <a:pPr rtl="0" eaLnBrk="1" fontAlgn="t" latinLnBrk="0" hangingPunct="1"/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 Global-6: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Global charts, success </a:t>
                </a:r>
                <a14:m>
                  <m:oMath xmlns:m="http://schemas.openxmlformats.org/officeDocument/2006/math">
                    <m:r>
                      <a:rPr lang="en-US" sz="1200" b="0" i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rPr>
                      <m:t>≥</m:t>
                    </m:r>
                  </m:oMath>
                </a14:m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6 months charted</a:t>
                </a:r>
              </a:p>
              <a:p>
                <a:pPr rtl="0" eaLnBrk="1" fontAlgn="t" latinLnBrk="0" hangingPunct="1"/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 US-1: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US charts, success </a:t>
                </a:r>
                <a14:m>
                  <m:oMath xmlns:m="http://schemas.openxmlformats.org/officeDocument/2006/math">
                    <m:r>
                      <a:rPr lang="en-US" sz="1200" b="0" i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rPr>
                      <m:t>≥</m:t>
                    </m:r>
                  </m:oMath>
                </a14:m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1 months charted</a:t>
                </a:r>
              </a:p>
              <a:p>
                <a:pPr rtl="0" eaLnBrk="1" fontAlgn="t" latinLnBrk="0" hangingPunct="1"/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 US-6: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US charts, success </a:t>
                </a:r>
                <a14:m>
                  <m:oMath xmlns:m="http://schemas.openxmlformats.org/officeDocument/2006/math">
                    <m:r>
                      <a:rPr lang="en-US" sz="1200" b="0" i="1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rPr>
                      <m:t>≥</m:t>
                    </m:r>
                  </m:oMath>
                </a14:m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6 months charted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rtl="0" eaLnBrk="1" fontAlgn="t" latinLnBrk="0" hangingPunct="1"/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Datasets:</a:t>
                </a:r>
              </a:p>
              <a:p>
                <a:pPr rtl="0" eaLnBrk="1" fontAlgn="t" latinLnBrk="0" hangingPunct="1"/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Global-1: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Global charts, success </a:t>
                </a:r>
                <a:r>
                  <a:rPr lang="en-US" sz="1200" b="0" i="0" u="none" strike="noStrike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≥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1 months charted</a:t>
                </a:r>
              </a:p>
              <a:p>
                <a:pPr rtl="0" eaLnBrk="1" fontAlgn="t" latinLnBrk="0" hangingPunct="1"/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 Global-6: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Global charts, success </a:t>
                </a:r>
                <a:r>
                  <a:rPr lang="en-US" sz="1200" b="0" i="0" u="none" strike="noStrike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≥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6 months charted</a:t>
                </a:r>
              </a:p>
              <a:p>
                <a:pPr rtl="0" eaLnBrk="1" fontAlgn="t" latinLnBrk="0" hangingPunct="1"/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 US-1: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US charts, success </a:t>
                </a:r>
                <a:r>
                  <a:rPr lang="en-US" sz="1200" b="0" i="0" u="none" strike="noStrike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≥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1 months charted</a:t>
                </a:r>
              </a:p>
              <a:p>
                <a:pPr rtl="0" eaLnBrk="1" fontAlgn="t" latinLnBrk="0" hangingPunct="1"/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- US-6:</a:t>
                </a:r>
                <a:r>
                  <a:rPr lang="en-US" sz="1200" b="0" i="0" u="none" strike="noStrike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US charts, success </a:t>
                </a:r>
                <a:r>
                  <a:rPr lang="en-US" sz="1200" b="0" i="0" u="none" strike="noStrike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≥</a:t>
                </a:r>
                <a:r>
                  <a:rPr lang="en-US" sz="12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6 months charted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5ACB7-1526-8C4A-8D00-52562D0239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88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7F7F7F"/>
                </a:solidFill>
              </a:rPr>
              <a:t>Although audio feature models are at a disadvantage, they can be tuned to have precision almost as good as artist feature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5ACB7-1526-8C4A-8D00-52562D0239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48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3/16/22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1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45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21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50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1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3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1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52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46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9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3/16/22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3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3/16/22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47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6B096-4405-4BCB-93F4-CE9568B850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565152"/>
            <a:ext cx="12188949" cy="219075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929" y="612309"/>
            <a:ext cx="9742667" cy="1270523"/>
          </a:xfrm>
        </p:spPr>
        <p:txBody>
          <a:bodyPr anchor="ctr">
            <a:noAutofit/>
          </a:bodyPr>
          <a:lstStyle/>
          <a:p>
            <a:pPr algn="ctr"/>
            <a:r>
              <a:rPr lang="en-US" sz="4400" i="1" dirty="0"/>
              <a:t>How to Have a Number One </a:t>
            </a:r>
            <a:r>
              <a:rPr lang="en-US" sz="4400" i="1"/>
              <a:t>Hit </a:t>
            </a:r>
            <a:r>
              <a:rPr lang="en-US" sz="4400" i="1" dirty="0"/>
              <a:t>the Easy Way</a:t>
            </a:r>
            <a:endParaRPr lang="en-US" sz="4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1380" y="1739156"/>
            <a:ext cx="9626949" cy="6139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Analysis of the music industry using data mining techniques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D4D96B-E944-428A-A598-1FBF0AB315FB}"/>
              </a:ext>
            </a:extLst>
          </p:cNvPr>
          <p:cNvSpPr txBox="1"/>
          <p:nvPr/>
        </p:nvSpPr>
        <p:spPr>
          <a:xfrm>
            <a:off x="453437" y="6116696"/>
            <a:ext cx="93942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Dominique McBride, Peter Fuentes Rosa, Peter </a:t>
            </a:r>
            <a:r>
              <a:rPr lang="en-US" err="1"/>
              <a:t>Pezon</a:t>
            </a:r>
            <a:r>
              <a:rPr lang="en-US"/>
              <a:t>, and Ben </a:t>
            </a:r>
            <a:r>
              <a:rPr lang="en-US" err="1"/>
              <a:t>Ossyra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A6CE-DF38-4B10-BD2E-966064CBE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853968"/>
          </a:xfrm>
        </p:spPr>
        <p:txBody>
          <a:bodyPr/>
          <a:lstStyle/>
          <a:p>
            <a:r>
              <a:rPr lang="en-US"/>
              <a:t>Business Case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80B223-676C-48D0-9416-273F9547685A}"/>
              </a:ext>
            </a:extLst>
          </p:cNvPr>
          <p:cNvSpPr txBox="1">
            <a:spLocks/>
          </p:cNvSpPr>
          <p:nvPr/>
        </p:nvSpPr>
        <p:spPr>
          <a:xfrm>
            <a:off x="1264138" y="1457262"/>
            <a:ext cx="10523811" cy="37998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How can A&amp;R departments optimize financial resources and invest in songs that are likely </a:t>
            </a:r>
            <a:r>
              <a:rPr lang="en-US" dirty="0">
                <a:ea typeface="+mn-lt"/>
                <a:cs typeface="+mn-lt"/>
              </a:rPr>
              <a:t>to </a:t>
            </a:r>
            <a:r>
              <a:rPr lang="en-US">
                <a:ea typeface="+mn-lt"/>
                <a:cs typeface="+mn-lt"/>
              </a:rPr>
              <a:t>be successful?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Analysis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Evaluation of top charted, GRAMMY nominated and GRAMMY awarded tracks </a:t>
            </a:r>
          </a:p>
          <a:p>
            <a:pPr lvl="1"/>
            <a:r>
              <a:rPr lang="en-US" dirty="0">
                <a:ea typeface="+mn-lt"/>
                <a:cs typeface="+mn-lt"/>
              </a:rPr>
              <a:t>What impact does audio and artist features have on the success of a song?</a:t>
            </a:r>
            <a:endParaRPr lang="en-US" dirty="0"/>
          </a:p>
          <a:p>
            <a:r>
              <a:rPr lang="en-US" dirty="0"/>
              <a:t>Background</a:t>
            </a:r>
          </a:p>
          <a:p>
            <a:pPr lvl="1"/>
            <a:r>
              <a:rPr lang="en-US" dirty="0"/>
              <a:t>KLF Case Study: "The Timelords" published a step-by-step guide to achieving a No. 1 single in a book entitled, </a:t>
            </a:r>
            <a:r>
              <a:rPr lang="en-US" i="1" dirty="0"/>
              <a:t>"The Manual"</a:t>
            </a:r>
            <a:r>
              <a:rPr lang="en-US" dirty="0"/>
              <a:t> released in 1988.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2237E2B-19FE-41FB-86E2-DA0839045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87711" y="6292850"/>
            <a:ext cx="8566484" cy="365125"/>
          </a:xfrm>
        </p:spPr>
        <p:txBody>
          <a:bodyPr/>
          <a:lstStyle/>
          <a:p>
            <a:r>
              <a:rPr lang="en-US"/>
              <a:t>[1] Jeremy </a:t>
            </a:r>
            <a:r>
              <a:rPr lang="en-US" err="1"/>
              <a:t>Erlich</a:t>
            </a:r>
            <a:r>
              <a:rPr lang="en-US"/>
              <a:t>, Spotify Head of Music, at Spotify's "Stream On" event, as reported by Music Business Worldwide.</a:t>
            </a:r>
          </a:p>
        </p:txBody>
      </p:sp>
    </p:spTree>
    <p:extLst>
      <p:ext uri="{BB962C8B-B14F-4D97-AF65-F5344CB8AC3E}">
        <p14:creationId xmlns:p14="http://schemas.microsoft.com/office/powerpoint/2010/main" val="3199742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4CFA9-0399-4A92-9571-276D0CD4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837581"/>
          </a:xfrm>
        </p:spPr>
        <p:txBody>
          <a:bodyPr/>
          <a:lstStyle/>
          <a:p>
            <a:r>
              <a:rPr lang="en-US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04AB5-1495-4B16-8AE5-15AA51798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84" y="1586468"/>
            <a:ext cx="9486690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1E846E9-1F26-4E24-96C1-15EE7F13A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47430" b="-454"/>
          <a:stretch/>
        </p:blipFill>
        <p:spPr>
          <a:xfrm>
            <a:off x="6096000" y="1876667"/>
            <a:ext cx="6296623" cy="2491641"/>
          </a:xfrm>
          <a:prstGeom prst="rect">
            <a:avLst/>
          </a:prstGeom>
        </p:spPr>
      </p:pic>
      <p:pic>
        <p:nvPicPr>
          <p:cNvPr id="6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0D8ADAA-0515-B246-9FD7-21E0557283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46" b="34178"/>
          <a:stretch/>
        </p:blipFill>
        <p:spPr>
          <a:xfrm>
            <a:off x="0" y="5225341"/>
            <a:ext cx="6498310" cy="1632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272708-49A8-8848-BA64-3605E4D03775}"/>
              </a:ext>
            </a:extLst>
          </p:cNvPr>
          <p:cNvSpPr txBox="1"/>
          <p:nvPr/>
        </p:nvSpPr>
        <p:spPr>
          <a:xfrm>
            <a:off x="7869383" y="4311121"/>
            <a:ext cx="3352799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/>
              <a:t>Search on Spotify,</a:t>
            </a:r>
          </a:p>
          <a:p>
            <a:pPr algn="ctr"/>
            <a:r>
              <a:rPr lang="en-US"/>
              <a:t>Fuzzy match search results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7668BE3B-EE4D-954C-8361-12B0D9298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6540"/>
              </p:ext>
            </p:extLst>
          </p:nvPr>
        </p:nvGraphicFramePr>
        <p:xfrm>
          <a:off x="485677" y="1702974"/>
          <a:ext cx="5487913" cy="1483360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326824">
                  <a:extLst>
                    <a:ext uri="{9D8B030D-6E8A-4147-A177-3AD203B41FA5}">
                      <a16:colId xmlns:a16="http://schemas.microsoft.com/office/drawing/2014/main" val="4255964628"/>
                    </a:ext>
                  </a:extLst>
                </a:gridCol>
                <a:gridCol w="4161089">
                  <a:extLst>
                    <a:ext uri="{9D8B030D-6E8A-4147-A177-3AD203B41FA5}">
                      <a16:colId xmlns:a16="http://schemas.microsoft.com/office/drawing/2014/main" val="655773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Data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collected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24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Chart2000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Global Top 50 monthly charts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24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err="1"/>
                        <a:t>MusicBrainz</a:t>
                      </a:r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Artist profile, Grammy nominations, Record labels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783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Spotify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Artist releases, Audio features, Top 200 daily charts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85773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63F9967-7D62-054C-B8BB-2BC809D6C6AE}"/>
              </a:ext>
            </a:extLst>
          </p:cNvPr>
          <p:cNvSpPr txBox="1"/>
          <p:nvPr/>
        </p:nvSpPr>
        <p:spPr>
          <a:xfrm>
            <a:off x="798946" y="4866289"/>
            <a:ext cx="4022436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/>
              <a:t>Summarize artist profile history to the track’s release 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2CCAF0-3C15-0242-870D-2C173875162E}"/>
              </a:ext>
            </a:extLst>
          </p:cNvPr>
          <p:cNvSpPr txBox="1"/>
          <p:nvPr/>
        </p:nvSpPr>
        <p:spPr>
          <a:xfrm>
            <a:off x="485676" y="3307584"/>
            <a:ext cx="5487913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/>
              <a:t>Spotify Track ID is the unit of account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5CCCD8-A124-5A47-B174-103D6772BD84}"/>
              </a:ext>
            </a:extLst>
          </p:cNvPr>
          <p:cNvSpPr txBox="1"/>
          <p:nvPr/>
        </p:nvSpPr>
        <p:spPr>
          <a:xfrm>
            <a:off x="4580765" y="6350128"/>
            <a:ext cx="2734435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/>
              <a:t>Sum artist statistics for all artists attributed to release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4571E-8CCB-E740-B021-640779057654}"/>
              </a:ext>
            </a:extLst>
          </p:cNvPr>
          <p:cNvSpPr txBox="1"/>
          <p:nvPr/>
        </p:nvSpPr>
        <p:spPr>
          <a:xfrm>
            <a:off x="6976073" y="1924534"/>
            <a:ext cx="1290598" cy="24622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000"/>
              <a:t>Random sampling</a:t>
            </a:r>
          </a:p>
        </p:txBody>
      </p:sp>
    </p:spTree>
    <p:extLst>
      <p:ext uri="{BB962C8B-B14F-4D97-AF65-F5344CB8AC3E}">
        <p14:creationId xmlns:p14="http://schemas.microsoft.com/office/powerpoint/2010/main" val="738911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926B-3B8F-4754-9291-E693635C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BBC640-7F48-4C1D-B911-366A82D4C93B}"/>
              </a:ext>
            </a:extLst>
          </p:cNvPr>
          <p:cNvSpPr txBox="1"/>
          <p:nvPr/>
        </p:nvSpPr>
        <p:spPr>
          <a:xfrm>
            <a:off x="156280" y="2427747"/>
            <a:ext cx="1832938" cy="21236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Audio features</a:t>
            </a:r>
          </a:p>
          <a:p>
            <a:r>
              <a:rPr lang="en-US" sz="1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Acousticness</a:t>
            </a:r>
            <a:endParaRPr lang="en-US" sz="1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sz="1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Danceability</a:t>
            </a:r>
          </a:p>
          <a:p>
            <a:r>
              <a:rPr lang="en-US" sz="1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Energy</a:t>
            </a:r>
          </a:p>
          <a:p>
            <a:r>
              <a:rPr lang="en-US" sz="1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Instrumentalness</a:t>
            </a:r>
            <a:endParaRPr lang="en-US" sz="1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sz="1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Liveness</a:t>
            </a:r>
          </a:p>
          <a:p>
            <a:r>
              <a:rPr lang="en-US" sz="1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Loudness</a:t>
            </a:r>
          </a:p>
          <a:p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Key</a:t>
            </a:r>
          </a:p>
          <a:p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</a:t>
            </a:r>
            <a:endParaRPr lang="en-US" sz="1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sz="1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Speechiness</a:t>
            </a:r>
            <a:endParaRPr lang="en-US" sz="1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sz="1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Tempo</a:t>
            </a:r>
          </a:p>
          <a:p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Time signature</a:t>
            </a:r>
          </a:p>
          <a:p>
            <a:r>
              <a:rPr lang="en-US" sz="1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Valence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7A1481-9799-B545-AFF4-FD5AC75A38C0}"/>
              </a:ext>
            </a:extLst>
          </p:cNvPr>
          <p:cNvSpPr txBox="1"/>
          <p:nvPr/>
        </p:nvSpPr>
        <p:spPr>
          <a:xfrm>
            <a:off x="156280" y="4727930"/>
            <a:ext cx="1832938" cy="150810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Artist features</a:t>
            </a:r>
          </a:p>
          <a:p>
            <a:r>
              <a:rPr lang="en-US" sz="1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# Charted tracks</a:t>
            </a:r>
          </a:p>
          <a:p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# Charted months</a:t>
            </a:r>
          </a:p>
          <a:p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# Grammy nominations</a:t>
            </a:r>
          </a:p>
          <a:p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# Grammy wins</a:t>
            </a:r>
          </a:p>
          <a:p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# Releases</a:t>
            </a:r>
          </a:p>
          <a:p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# Releases recently</a:t>
            </a:r>
          </a:p>
          <a:p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Genres</a:t>
            </a:r>
          </a:p>
          <a:p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Major label </a:t>
            </a:r>
            <a:r>
              <a:rPr lang="en-US" sz="10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(bool, NA)</a:t>
            </a:r>
          </a:p>
        </p:txBody>
      </p:sp>
      <p:pic>
        <p:nvPicPr>
          <p:cNvPr id="33" name="Picture 32" descr="Radar chart&#10;&#10;Description automatically generated with medium confidence">
            <a:extLst>
              <a:ext uri="{FF2B5EF4-FFF2-40B4-BE49-F238E27FC236}">
                <a16:creationId xmlns:a16="http://schemas.microsoft.com/office/drawing/2014/main" id="{50DB5341-EF59-4D43-B39B-FFE425BFC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643" y="2436270"/>
            <a:ext cx="2441911" cy="2119395"/>
          </a:xfrm>
          <a:prstGeom prst="rect">
            <a:avLst/>
          </a:prstGeom>
        </p:spPr>
      </p:pic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81454D10-709E-614F-B7E2-678C714AB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616" y="2435478"/>
            <a:ext cx="2355271" cy="2120187"/>
          </a:xfrm>
          <a:prstGeom prst="rect">
            <a:avLst/>
          </a:prstGeom>
        </p:spPr>
      </p:pic>
      <p:pic>
        <p:nvPicPr>
          <p:cNvPr id="37" name="Picture 36" descr="A picture containing chart&#10;&#10;Description automatically generated">
            <a:extLst>
              <a:ext uri="{FF2B5EF4-FFF2-40B4-BE49-F238E27FC236}">
                <a16:creationId xmlns:a16="http://schemas.microsoft.com/office/drawing/2014/main" id="{5824F73E-5E91-8347-9B48-C7698F873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300" y="4738606"/>
            <a:ext cx="2420166" cy="2123658"/>
          </a:xfrm>
          <a:prstGeom prst="rect">
            <a:avLst/>
          </a:prstGeom>
        </p:spPr>
      </p:pic>
      <p:pic>
        <p:nvPicPr>
          <p:cNvPr id="39" name="Picture 38" descr="Chart, histogram&#10;&#10;Description automatically generated">
            <a:extLst>
              <a:ext uri="{FF2B5EF4-FFF2-40B4-BE49-F238E27FC236}">
                <a16:creationId xmlns:a16="http://schemas.microsoft.com/office/drawing/2014/main" id="{33BBC243-90A5-D54F-A3E1-D306802FAD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72" y="4738606"/>
            <a:ext cx="2359127" cy="2123658"/>
          </a:xfrm>
          <a:prstGeom prst="rect">
            <a:avLst/>
          </a:prstGeom>
        </p:spPr>
      </p:pic>
      <p:pic>
        <p:nvPicPr>
          <p:cNvPr id="43" name="Picture 42" descr="Chart, bar chart&#10;&#10;Description automatically generated">
            <a:extLst>
              <a:ext uri="{FF2B5EF4-FFF2-40B4-BE49-F238E27FC236}">
                <a16:creationId xmlns:a16="http://schemas.microsoft.com/office/drawing/2014/main" id="{450E6B16-806C-BF47-A004-9526BDC16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201" y="4738606"/>
            <a:ext cx="2644970" cy="2119394"/>
          </a:xfrm>
          <a:prstGeom prst="rect">
            <a:avLst/>
          </a:prstGeom>
        </p:spPr>
      </p:pic>
      <p:pic>
        <p:nvPicPr>
          <p:cNvPr id="45" name="Picture 44" descr="Chart, bar chart&#10;&#10;Description automatically generated">
            <a:extLst>
              <a:ext uri="{FF2B5EF4-FFF2-40B4-BE49-F238E27FC236}">
                <a16:creationId xmlns:a16="http://schemas.microsoft.com/office/drawing/2014/main" id="{6E7191A1-913C-AA47-B818-780528E3B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201" y="2432008"/>
            <a:ext cx="2639781" cy="2123658"/>
          </a:xfrm>
          <a:prstGeom prst="rect">
            <a:avLst/>
          </a:prstGeom>
        </p:spPr>
      </p:pic>
      <p:pic>
        <p:nvPicPr>
          <p:cNvPr id="47" name="Picture 46" descr="Chart, histogram&#10;&#10;Description automatically generated">
            <a:extLst>
              <a:ext uri="{FF2B5EF4-FFF2-40B4-BE49-F238E27FC236}">
                <a16:creationId xmlns:a16="http://schemas.microsoft.com/office/drawing/2014/main" id="{FD5461F4-F8B1-6A4C-B2A6-059C3515D6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445" y="12773"/>
            <a:ext cx="2372254" cy="2236295"/>
          </a:xfrm>
          <a:prstGeom prst="rect">
            <a:avLst/>
          </a:prstGeom>
        </p:spPr>
      </p:pic>
      <p:pic>
        <p:nvPicPr>
          <p:cNvPr id="51" name="Picture 50" descr="Chart&#10;&#10;Description automatically generated">
            <a:extLst>
              <a:ext uri="{FF2B5EF4-FFF2-40B4-BE49-F238E27FC236}">
                <a16:creationId xmlns:a16="http://schemas.microsoft.com/office/drawing/2014/main" id="{BBC74FBE-548A-E944-B9B3-41E951F7B3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445" y="2432009"/>
            <a:ext cx="2378204" cy="21193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0F40AB5-E586-7A46-A39E-DE070AE021F3}"/>
                  </a:ext>
                </a:extLst>
              </p:cNvPr>
              <p:cNvSpPr txBox="1"/>
              <p:nvPr/>
            </p:nvSpPr>
            <p:spPr>
              <a:xfrm>
                <a:off x="1871447" y="1807445"/>
                <a:ext cx="2559490" cy="40011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0" b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3,220 tracks charted </a:t>
                </a:r>
                <a14:m>
                  <m:oMath xmlns:m="http://schemas.openxmlformats.org/officeDocument/2006/math">
                    <m:r>
                      <a:rPr lang="en-US" sz="1000" b="1" i="1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1000" b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1 mos. </a:t>
                </a:r>
                <a:r>
                  <a:rPr lang="en-US" sz="100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(21.5%)</a:t>
                </a:r>
              </a:p>
              <a:p>
                <a:r>
                  <a:rPr lang="en-US" sz="100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2,089 tracks (US artists, 35.9%)</a:t>
                </a: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0F40AB5-E586-7A46-A39E-DE070AE02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447" y="1807445"/>
                <a:ext cx="2559490" cy="400110"/>
              </a:xfrm>
              <a:prstGeom prst="rect">
                <a:avLst/>
              </a:prstGeom>
              <a:blipFill>
                <a:blip r:embed="rId11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5B42252-5C3D-8B4C-8602-FB49448A8573}"/>
                  </a:ext>
                </a:extLst>
              </p:cNvPr>
              <p:cNvSpPr txBox="1"/>
              <p:nvPr/>
            </p:nvSpPr>
            <p:spPr>
              <a:xfrm>
                <a:off x="4430937" y="1807445"/>
                <a:ext cx="2559489" cy="40011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0" b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662 tracks charted </a:t>
                </a:r>
                <a14:m>
                  <m:oMath xmlns:m="http://schemas.openxmlformats.org/officeDocument/2006/math">
                    <m:r>
                      <a:rPr lang="en-US" sz="1000" b="1" i="1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000" b="1" i="0" dirty="0" smtClean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1000" b="1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 mos. </a:t>
                </a:r>
                <a:r>
                  <a:rPr lang="en-US" sz="100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(4.4%)</a:t>
                </a:r>
              </a:p>
              <a:p>
                <a:r>
                  <a:rPr lang="en-US" sz="1000">
                    <a:solidFill>
                      <a:schemeClr val="accent1">
                        <a:lumMod val="20000"/>
                        <a:lumOff val="80000"/>
                      </a:schemeClr>
                    </a:solidFill>
                  </a:rPr>
                  <a:t>409 tracks (US artists, 7%)</a:t>
                </a: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5B42252-5C3D-8B4C-8602-FB49448A8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937" y="1807445"/>
                <a:ext cx="2559489" cy="400110"/>
              </a:xfrm>
              <a:prstGeom prst="rect">
                <a:avLst/>
              </a:prstGeom>
              <a:blipFill>
                <a:blip r:embed="rId1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5D2F5E6C-2444-4747-8A2C-0825A6E70A13}"/>
              </a:ext>
            </a:extLst>
          </p:cNvPr>
          <p:cNvSpPr txBox="1"/>
          <p:nvPr/>
        </p:nvSpPr>
        <p:spPr>
          <a:xfrm>
            <a:off x="10653384" y="212075"/>
            <a:ext cx="996780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1">
                    <a:lumMod val="40000"/>
                    <a:lumOff val="60000"/>
                  </a:schemeClr>
                </a:solidFill>
              </a:rPr>
              <a:t>Alternative label: chart peak</a:t>
            </a:r>
            <a:endParaRPr lang="en-US" sz="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45A3C6-F6B7-8E4D-AEF9-2C930EE4102C}"/>
              </a:ext>
            </a:extLst>
          </p:cNvPr>
          <p:cNvSpPr txBox="1"/>
          <p:nvPr/>
        </p:nvSpPr>
        <p:spPr>
          <a:xfrm>
            <a:off x="1871447" y="1230571"/>
            <a:ext cx="5118979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40000"/>
                    <a:lumOff val="60000"/>
                  </a:schemeClr>
                </a:solidFill>
              </a:rPr>
              <a:t>14,967 tracks, 69 columns</a:t>
            </a:r>
          </a:p>
          <a:p>
            <a:r>
              <a:rPr lang="en-US" sz="1600">
                <a:solidFill>
                  <a:schemeClr val="accent1">
                    <a:lumMod val="20000"/>
                    <a:lumOff val="80000"/>
                  </a:schemeClr>
                </a:solidFill>
              </a:rPr>
              <a:t>5,814 tracks (US artist)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395C10C-EBB3-6844-853B-E1DE025B55B2}"/>
              </a:ext>
            </a:extLst>
          </p:cNvPr>
          <p:cNvSpPr txBox="1"/>
          <p:nvPr/>
        </p:nvSpPr>
        <p:spPr>
          <a:xfrm>
            <a:off x="3455028" y="5639504"/>
            <a:ext cx="1314525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Feature importance of all features: audio features barely relevant compared to artist’s charting history</a:t>
            </a:r>
            <a:endParaRPr lang="en-US" sz="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C81F77C-3792-BD4E-B5A9-557B02CF2F4A}"/>
              </a:ext>
            </a:extLst>
          </p:cNvPr>
          <p:cNvSpPr txBox="1"/>
          <p:nvPr/>
        </p:nvSpPr>
        <p:spPr>
          <a:xfrm>
            <a:off x="10125761" y="4615474"/>
            <a:ext cx="1832938" cy="4616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1">
                    <a:lumMod val="40000"/>
                    <a:lumOff val="60000"/>
                  </a:schemeClr>
                </a:solidFill>
              </a:rPr>
              <a:t>Tempo varies the most of all features; varying charting months has no impact on distribution</a:t>
            </a:r>
            <a:endParaRPr lang="en-US" sz="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85E37B3-B631-064B-8790-35FBD52577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864" y="12773"/>
            <a:ext cx="2268852" cy="223203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53EE8D6-00AD-CE49-B711-F8A689EBD009}"/>
              </a:ext>
            </a:extLst>
          </p:cNvPr>
          <p:cNvSpPr txBox="1"/>
          <p:nvPr/>
        </p:nvSpPr>
        <p:spPr>
          <a:xfrm>
            <a:off x="8241081" y="343111"/>
            <a:ext cx="1284194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>
                <a:solidFill>
                  <a:schemeClr val="accent1">
                    <a:lumMod val="40000"/>
                    <a:lumOff val="60000"/>
                  </a:schemeClr>
                </a:solidFill>
              </a:rPr>
              <a:t>Target variable:</a:t>
            </a:r>
            <a:br>
              <a:rPr lang="en-US" sz="1000" b="1"/>
            </a:br>
            <a:r>
              <a:rPr lang="en-US" sz="1000">
                <a:solidFill>
                  <a:schemeClr val="accent1">
                    <a:lumMod val="20000"/>
                    <a:lumOff val="80000"/>
                  </a:schemeClr>
                </a:solidFill>
              </a:rPr>
              <a:t># Charted months</a:t>
            </a:r>
          </a:p>
        </p:txBody>
      </p:sp>
    </p:spTree>
    <p:extLst>
      <p:ext uri="{BB962C8B-B14F-4D97-AF65-F5344CB8AC3E}">
        <p14:creationId xmlns:p14="http://schemas.microsoft.com/office/powerpoint/2010/main" val="2702906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A3A0F6C-413E-2B4B-8650-589C9AF32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8" y="912719"/>
            <a:ext cx="11634540" cy="44070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B4CFA9-0399-4A92-9571-276D0CD4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837581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04AB5-1495-4B16-8AE5-15AA51798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037" y="2945274"/>
            <a:ext cx="1278207" cy="246221"/>
          </a:xfrm>
          <a:solidFill>
            <a:schemeClr val="accent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000">
                <a:solidFill>
                  <a:schemeClr val="accent1">
                    <a:lumMod val="20000"/>
                    <a:lumOff val="80000"/>
                  </a:schemeClr>
                </a:solidFill>
              </a:rPr>
              <a:t>Weighted classes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A0F26-7622-2448-8095-38DEA865F0FC}"/>
              </a:ext>
            </a:extLst>
          </p:cNvPr>
          <p:cNvSpPr txBox="1"/>
          <p:nvPr/>
        </p:nvSpPr>
        <p:spPr>
          <a:xfrm>
            <a:off x="7643987" y="451038"/>
            <a:ext cx="2219052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Models: </a:t>
            </a:r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Logistic Regression, Random Forest, SVM, Perceptron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71DDB2-596C-754D-BC98-1F277C244A56}"/>
              </a:ext>
            </a:extLst>
          </p:cNvPr>
          <p:cNvSpPr txBox="1"/>
          <p:nvPr/>
        </p:nvSpPr>
        <p:spPr>
          <a:xfrm>
            <a:off x="10549320" y="2960942"/>
            <a:ext cx="1320948" cy="55399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Evaluate: </a:t>
            </a:r>
            <a:r>
              <a:rPr lang="en-US" sz="1000">
                <a:solidFill>
                  <a:schemeClr val="accent1">
                    <a:lumMod val="20000"/>
                    <a:lumOff val="80000"/>
                  </a:schemeClr>
                </a:solidFill>
              </a:rPr>
              <a:t>Compare AUC, Precision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C124BA-C57A-084B-BE28-9E601266BA93}"/>
              </a:ext>
            </a:extLst>
          </p:cNvPr>
          <p:cNvSpPr txBox="1"/>
          <p:nvPr/>
        </p:nvSpPr>
        <p:spPr>
          <a:xfrm>
            <a:off x="536403" y="5228094"/>
            <a:ext cx="1388185" cy="8617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Feature selection: </a:t>
            </a:r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Forward/backward selection on p-value, Recursive Feature Extraction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E6D148-D68F-5B4A-BD02-3062F2493B76}"/>
              </a:ext>
            </a:extLst>
          </p:cNvPr>
          <p:cNvSpPr txBox="1"/>
          <p:nvPr/>
        </p:nvSpPr>
        <p:spPr>
          <a:xfrm>
            <a:off x="235728" y="3821225"/>
            <a:ext cx="1218224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Pre-processing:</a:t>
            </a:r>
            <a:r>
              <a:rPr lang="en-US" sz="1000">
                <a:solidFill>
                  <a:schemeClr val="accent1">
                    <a:lumMod val="20000"/>
                    <a:lumOff val="80000"/>
                  </a:schemeClr>
                </a:solidFill>
              </a:rPr>
              <a:t> feature scaling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FCC68E-C409-2B4D-91F2-D2FF089EB166}"/>
              </a:ext>
            </a:extLst>
          </p:cNvPr>
          <p:cNvSpPr txBox="1"/>
          <p:nvPr/>
        </p:nvSpPr>
        <p:spPr>
          <a:xfrm>
            <a:off x="8924020" y="2945274"/>
            <a:ext cx="1278207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accent1">
                    <a:lumMod val="20000"/>
                    <a:lumOff val="80000"/>
                  </a:schemeClr>
                </a:solidFill>
              </a:rPr>
              <a:t>Randomized Parameter search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5882E08-4A51-654B-BF12-8313742222E8}"/>
              </a:ext>
            </a:extLst>
          </p:cNvPr>
          <p:cNvSpPr txBox="1">
            <a:spLocks/>
          </p:cNvSpPr>
          <p:nvPr/>
        </p:nvSpPr>
        <p:spPr>
          <a:xfrm>
            <a:off x="247453" y="1435001"/>
            <a:ext cx="5192055" cy="5184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Compare data subsets, feature sets, and model families, focusing on audio features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040B07E-ECBA-144A-ADD0-3E8F8FEB56EB}"/>
              </a:ext>
            </a:extLst>
          </p:cNvPr>
          <p:cNvSpPr txBox="1">
            <a:spLocks/>
          </p:cNvSpPr>
          <p:nvPr/>
        </p:nvSpPr>
        <p:spPr>
          <a:xfrm>
            <a:off x="5315734" y="2945274"/>
            <a:ext cx="1474528" cy="24622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000">
                <a:solidFill>
                  <a:schemeClr val="accent1">
                    <a:lumMod val="20000"/>
                    <a:lumOff val="80000"/>
                  </a:schemeClr>
                </a:solidFill>
              </a:rPr>
              <a:t>Over-sample minority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2A1D60D-E22D-4E46-9D64-1922264A72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587235"/>
              </p:ext>
            </p:extLst>
          </p:nvPr>
        </p:nvGraphicFramePr>
        <p:xfrm>
          <a:off x="247453" y="1955453"/>
          <a:ext cx="2823993" cy="640080"/>
        </p:xfrm>
        <a:graphic>
          <a:graphicData uri="http://schemas.openxmlformats.org/drawingml/2006/table">
            <a:tbl>
              <a:tblPr bandRow="1">
                <a:tableStyleId>{D03447BB-5D67-496B-8E87-E561075AD55C}</a:tableStyleId>
              </a:tblPr>
              <a:tblGrid>
                <a:gridCol w="812953">
                  <a:extLst>
                    <a:ext uri="{9D8B030D-6E8A-4147-A177-3AD203B41FA5}">
                      <a16:colId xmlns:a16="http://schemas.microsoft.com/office/drawing/2014/main" val="1291513318"/>
                    </a:ext>
                  </a:extLst>
                </a:gridCol>
                <a:gridCol w="2011040">
                  <a:extLst>
                    <a:ext uri="{9D8B030D-6E8A-4147-A177-3AD203B41FA5}">
                      <a16:colId xmlns:a16="http://schemas.microsoft.com/office/drawing/2014/main" val="27436722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rPr>
                        <a:t>Global-1, Global-6, US-1, US-6</a:t>
                      </a:r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27552"/>
                  </a:ext>
                </a:extLst>
              </a:tr>
              <a:tr h="25790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Audio-All, Audio-BS, Audio-RFE, </a:t>
                      </a:r>
                      <a:r>
                        <a:rPr lang="en-US" sz="1000" dirty="0" err="1"/>
                        <a:t>ArtistReleases</a:t>
                      </a:r>
                      <a:r>
                        <a:rPr lang="en-US" sz="1000" dirty="0"/>
                        <a:t>, Distances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288054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9487941A-6D07-A940-81EF-176BA7D474CA}"/>
              </a:ext>
            </a:extLst>
          </p:cNvPr>
          <p:cNvSpPr txBox="1"/>
          <p:nvPr/>
        </p:nvSpPr>
        <p:spPr>
          <a:xfrm>
            <a:off x="7045567" y="4725821"/>
            <a:ext cx="2009457" cy="19389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Helvetica Neue" panose="02000503000000020004" pitchFamily="2" charset="0"/>
              </a:rPr>
              <a:t>Fine-tune: </a:t>
            </a:r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Helvetica Neue" panose="02000503000000020004" pitchFamily="2" charset="0"/>
              </a:rPr>
              <a:t>discriminant threshold to minimize Type I error, maximize precision.</a:t>
            </a:r>
          </a:p>
          <a:p>
            <a:endParaRPr lang="en-US" sz="1000" b="1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Helvetica Neue" panose="02000503000000020004" pitchFamily="2" charset="0"/>
              </a:rPr>
              <a:t>Type I error: </a:t>
            </a:r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Helvetica Neue" panose="02000503000000020004" pitchFamily="2" charset="0"/>
              </a:rPr>
              <a:t>Artist</a:t>
            </a:r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 pursued, doesn’t chart. Cost is time. Minimize Type I error to reduce wasted time.</a:t>
            </a:r>
          </a:p>
          <a:p>
            <a:endParaRPr lang="en-US" sz="1000" dirty="0">
              <a:solidFill>
                <a:schemeClr val="accent1">
                  <a:lumMod val="20000"/>
                  <a:lumOff val="80000"/>
                </a:schemeClr>
              </a:solidFill>
              <a:latin typeface="Helvetica Neue" panose="02000503000000020004" pitchFamily="2" charset="0"/>
            </a:endParaRPr>
          </a:p>
          <a:p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Helvetica Neue" panose="02000503000000020004" pitchFamily="2" charset="0"/>
              </a:rPr>
              <a:t>Type II error</a:t>
            </a:r>
            <a:r>
              <a:rPr lang="en-US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" panose="02000503000000020004" pitchFamily="2" charset="0"/>
              </a:rPr>
              <a:t>: </a:t>
            </a:r>
            <a:r>
              <a:rPr lang="en-US" sz="1000" b="1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Helvetica Neue" panose="02000503000000020004" pitchFamily="2" charset="0"/>
              </a:rPr>
              <a:t>M</a:t>
            </a:r>
            <a:r>
              <a:rPr lang="en-US" sz="10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Helvetica Neue" panose="02000503000000020004" pitchFamily="2" charset="0"/>
              </a:rPr>
              <a:t>issed an artist that made a hit. Cost is revenue and reputation.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22D5B38-ACD4-2046-A187-1E032CC33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930" y="3940807"/>
            <a:ext cx="2742664" cy="272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85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62326-B7B4-48CB-B527-1795D1951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D7B1B8-CD15-6E42-AAAC-2ADEFEEE990F}"/>
              </a:ext>
            </a:extLst>
          </p:cNvPr>
          <p:cNvSpPr txBox="1"/>
          <p:nvPr/>
        </p:nvSpPr>
        <p:spPr>
          <a:xfrm>
            <a:off x="577403" y="1237073"/>
            <a:ext cx="6826134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280 models trained </a:t>
            </a: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 different model families, sets of features; sorted by AUC</a:t>
            </a:r>
            <a:endParaRPr lang="en-US" sz="1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80D66A-46E8-664A-8059-2EC9F576A551}"/>
              </a:ext>
            </a:extLst>
          </p:cNvPr>
          <p:cNvSpPr txBox="1"/>
          <p:nvPr/>
        </p:nvSpPr>
        <p:spPr>
          <a:xfrm>
            <a:off x="8187907" y="1230560"/>
            <a:ext cx="3648125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Models trained on US artists are more precise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4FC1E4-9238-E84F-A9F2-EC20F4439B16}"/>
              </a:ext>
            </a:extLst>
          </p:cNvPr>
          <p:cNvSpPr txBox="1"/>
          <p:nvPr/>
        </p:nvSpPr>
        <p:spPr>
          <a:xfrm>
            <a:off x="576708" y="4700775"/>
            <a:ext cx="6288277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Fine-tuned Random Forest model on audio features and recent releases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BBA244-9A11-9645-B65B-93F020C68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8" y="1578449"/>
            <a:ext cx="7214752" cy="809487"/>
          </a:xfrm>
          <a:prstGeom prst="rect">
            <a:avLst/>
          </a:prstGeom>
        </p:spPr>
      </p:pic>
      <p:pic>
        <p:nvPicPr>
          <p:cNvPr id="22" name="Picture 2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95314C9-4AF5-974A-9DC0-0F11D6253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602" y="1552341"/>
            <a:ext cx="3895410" cy="2005800"/>
          </a:xfrm>
          <a:prstGeom prst="rect">
            <a:avLst/>
          </a:prstGeom>
        </p:spPr>
      </p:pic>
      <p:pic>
        <p:nvPicPr>
          <p:cNvPr id="31" name="Picture 30" descr="A picture containing website&#10;&#10;Description automatically generated">
            <a:extLst>
              <a:ext uri="{FF2B5EF4-FFF2-40B4-BE49-F238E27FC236}">
                <a16:creationId xmlns:a16="http://schemas.microsoft.com/office/drawing/2014/main" id="{E00F835E-AD43-8240-BEF5-4A3693E10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602" y="4012440"/>
            <a:ext cx="3895410" cy="196877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FF83DC7-7FEB-FD42-9FEC-6002A7F0293F}"/>
              </a:ext>
            </a:extLst>
          </p:cNvPr>
          <p:cNvSpPr txBox="1"/>
          <p:nvPr/>
        </p:nvSpPr>
        <p:spPr>
          <a:xfrm>
            <a:off x="8188602" y="3693297"/>
            <a:ext cx="3426690" cy="2769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RF highest precision; SVM-RBF highest AUC</a:t>
            </a:r>
          </a:p>
        </p:txBody>
      </p:sp>
      <p:pic>
        <p:nvPicPr>
          <p:cNvPr id="42" name="Content Placeholder 41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703439A-4EF0-984A-A617-217C92366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8" y="2860966"/>
            <a:ext cx="7214755" cy="1737860"/>
          </a:xfr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D38FA6E-E932-4A42-BB3C-1FE223119348}"/>
              </a:ext>
            </a:extLst>
          </p:cNvPr>
          <p:cNvSpPr txBox="1"/>
          <p:nvPr/>
        </p:nvSpPr>
        <p:spPr>
          <a:xfrm>
            <a:off x="576710" y="2514888"/>
            <a:ext cx="7076208" cy="3077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Artist profile history is the best predictor: Best fitting model has only artist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7E971-3422-4D42-AA0A-06B13ADA2578}"/>
              </a:ext>
            </a:extLst>
          </p:cNvPr>
          <p:cNvSpPr txBox="1"/>
          <p:nvPr/>
        </p:nvSpPr>
        <p:spPr>
          <a:xfrm>
            <a:off x="3720846" y="6577371"/>
            <a:ext cx="1394934" cy="21544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US artists, 0.49 threshold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BC40DC2-CDFE-2441-9AD1-7F80C1FA7E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8" y="5040163"/>
            <a:ext cx="7214752" cy="174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24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C02D3-58D6-4F20-B56D-95FEBFBB1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Added Results &amp;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56659-2217-4A39-8F57-02CFDC022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855424" cy="3926152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Value Added:</a:t>
            </a:r>
          </a:p>
          <a:p>
            <a:r>
              <a:rPr lang="en-US" dirty="0"/>
              <a:t>Business impact </a:t>
            </a:r>
            <a:r>
              <a:rPr lang="en-US"/>
              <a:t>- </a:t>
            </a:r>
            <a:r>
              <a:rPr lang="en-US">
                <a:ea typeface="+mn-lt"/>
                <a:cs typeface="+mn-lt"/>
              </a:rPr>
              <a:t>Song selection result.</a:t>
            </a:r>
          </a:p>
          <a:p>
            <a:r>
              <a:rPr lang="en-US" dirty="0"/>
              <a:t>Minimized Type 1 – artists pursued that don’t chart, reducing wasted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Next steps:</a:t>
            </a:r>
          </a:p>
          <a:p>
            <a:r>
              <a:rPr lang="en-US"/>
              <a:t>Data Cleaning - </a:t>
            </a:r>
            <a:r>
              <a:rPr lang="en-US" dirty="0"/>
              <a:t>Treating outliers</a:t>
            </a:r>
            <a:r>
              <a:rPr lang="en-US"/>
              <a:t> matching content with Spotify and getting record label data.</a:t>
            </a:r>
          </a:p>
          <a:p>
            <a:r>
              <a:rPr lang="en-US"/>
              <a:t>Prediction Potential - Potential </a:t>
            </a:r>
            <a:r>
              <a:rPr lang="en-US" dirty="0"/>
              <a:t>charting longevity, revenue</a:t>
            </a:r>
            <a:r>
              <a:rPr lang="en-US"/>
              <a:t>.</a:t>
            </a:r>
            <a:endParaRPr lang="en-US" dirty="0"/>
          </a:p>
          <a:p>
            <a:r>
              <a:rPr lang="en-US"/>
              <a:t>Additional Data - Samples</a:t>
            </a:r>
            <a:r>
              <a:rPr lang="en-US" dirty="0"/>
              <a:t> data</a:t>
            </a:r>
            <a:r>
              <a:rPr lang="en-US"/>
              <a:t> &amp; Additional Chart Data.</a:t>
            </a:r>
            <a:endParaRPr lang="en-US" dirty="0"/>
          </a:p>
          <a:p>
            <a:r>
              <a:rPr lang="en-US"/>
              <a:t>Future Updates - Train </a:t>
            </a:r>
            <a:r>
              <a:rPr lang="en-US" dirty="0"/>
              <a:t>models on specific genres</a:t>
            </a:r>
            <a:r>
              <a:rPr lang="en-US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B549F141-2196-4253-8981-DF02EC895B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137400" y="2006600"/>
            <a:ext cx="3751729" cy="37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69750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RegularSeedRightStep">
      <a:dk1>
        <a:srgbClr val="000000"/>
      </a:dk1>
      <a:lt1>
        <a:srgbClr val="FFFFFF"/>
      </a:lt1>
      <a:dk2>
        <a:srgbClr val="1D2A34"/>
      </a:dk2>
      <a:lt2>
        <a:srgbClr val="E8E3E2"/>
      </a:lt2>
      <a:accent1>
        <a:srgbClr val="4DACC3"/>
      </a:accent1>
      <a:accent2>
        <a:srgbClr val="3B69B1"/>
      </a:accent2>
      <a:accent3>
        <a:srgbClr val="504DC3"/>
      </a:accent3>
      <a:accent4>
        <a:srgbClr val="6F3BB1"/>
      </a:accent4>
      <a:accent5>
        <a:srgbClr val="B34DC3"/>
      </a:accent5>
      <a:accent6>
        <a:srgbClr val="B13B90"/>
      </a:accent6>
      <a:hlink>
        <a:srgbClr val="BF583F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76E76CEE78114F8D9D9805EC9114E2" ma:contentTypeVersion="8" ma:contentTypeDescription="Create a new document." ma:contentTypeScope="" ma:versionID="9541f01223b64588cc4e1daba6f83fd6">
  <xsd:schema xmlns:xsd="http://www.w3.org/2001/XMLSchema" xmlns:xs="http://www.w3.org/2001/XMLSchema" xmlns:p="http://schemas.microsoft.com/office/2006/metadata/properties" xmlns:ns2="a7bee764-8155-4c11-a39a-d03f597162b1" targetNamespace="http://schemas.microsoft.com/office/2006/metadata/properties" ma:root="true" ma:fieldsID="4ae40ee6d2247bb4a163d7f4b6789325" ns2:_="">
    <xsd:import namespace="a7bee764-8155-4c11-a39a-d03f597162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bee764-8155-4c11-a39a-d03f597162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D9098D-882E-49E5-9710-FB4DBD5E50E7}">
  <ds:schemaRefs>
    <ds:schemaRef ds:uri="a7bee764-8155-4c11-a39a-d03f597162b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3132E9D-C181-4E2C-AC4F-57F8D7188B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FCD3B4-28F8-4C2F-ACD6-1C582FECD20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2725</TotalTime>
  <Words>743</Words>
  <Application>Microsoft Macintosh PowerPoint</Application>
  <PresentationFormat>Widescreen</PresentationFormat>
  <Paragraphs>109</Paragraphs>
  <Slides>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Cambria Math</vt:lpstr>
      <vt:lpstr>Helvetica Neue</vt:lpstr>
      <vt:lpstr>Neue Haas Grotesk Text Pro</vt:lpstr>
      <vt:lpstr>InterweaveVTI</vt:lpstr>
      <vt:lpstr>How to Have a Number One Hit the Easy Way</vt:lpstr>
      <vt:lpstr>Business Case</vt:lpstr>
      <vt:lpstr>Data Collection</vt:lpstr>
      <vt:lpstr>Dataset</vt:lpstr>
      <vt:lpstr>Methodology</vt:lpstr>
      <vt:lpstr>Model Results</vt:lpstr>
      <vt:lpstr>Value Added Results &amp;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Peter Pezon</cp:lastModifiedBy>
  <cp:revision>2</cp:revision>
  <dcterms:created xsi:type="dcterms:W3CDTF">2022-02-28T01:59:23Z</dcterms:created>
  <dcterms:modified xsi:type="dcterms:W3CDTF">2022-03-18T20:23:39Z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0x010100A476E76CEE78114F8D9D9805EC9114E2</vt:lpwstr>
  </property>
</Properties>
</file>